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82" r:id="rId2"/>
    <p:sldId id="283" r:id="rId3"/>
    <p:sldId id="284" r:id="rId4"/>
    <p:sldId id="285" r:id="rId5"/>
    <p:sldId id="286" r:id="rId6"/>
    <p:sldId id="287" r:id="rId7"/>
    <p:sldId id="288" r:id="rId8"/>
    <p:sldId id="281" r:id="rId9"/>
    <p:sldId id="289" r:id="rId10"/>
    <p:sldId id="291" r:id="rId11"/>
    <p:sldId id="290" r:id="rId12"/>
    <p:sldId id="292" r:id="rId13"/>
    <p:sldId id="293" r:id="rId14"/>
    <p:sldId id="294" r:id="rId15"/>
    <p:sldId id="296" r:id="rId16"/>
    <p:sldId id="295" r:id="rId17"/>
    <p:sldId id="297" r:id="rId18"/>
    <p:sldId id="29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9"/>
    <p:restoredTop sz="94672"/>
  </p:normalViewPr>
  <p:slideViewPr>
    <p:cSldViewPr snapToGrid="0" snapToObjects="1">
      <p:cViewPr varScale="1">
        <p:scale>
          <a:sx n="142" d="100"/>
          <a:sy n="142" d="100"/>
        </p:scale>
        <p:origin x="2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1EC73A-63E2-804E-B201-6CDCC6A4D100}" type="datetimeFigureOut">
              <a:rPr lang="en-US" smtClean="0"/>
              <a:t>1/8/20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2EC905-C48B-C042-B47E-D7A7766331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328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F3A803-A045-354B-887A-01433CE46FC2}" type="datetime1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86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B33C1D-C2E2-1049-AA3F-CD6E91052752}" type="datetime1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05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91AD68-B60C-4542-BDDD-2074DE6DE828}" type="datetime1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562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60495"/>
            <a:ext cx="10972800" cy="3965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BD04BF-9DC2-6341-92B2-BD109A2EF3B1}" type="datetime1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668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FFBC7-3028-644D-986B-D9855CB74B38}" type="datetime1">
              <a:rPr lang="en-US" smtClean="0"/>
              <a:t>1/8/20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141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3B8AE4-01F5-CC42-9C62-61BC6528368B}" type="datetime1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974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E49314-4A78-2444-9569-44EB70168344}" type="datetime1">
              <a:rPr lang="en-US" smtClean="0"/>
              <a:t>1/8/20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51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C22837-4683-B242-B000-BCEE30621787}" type="datetime1">
              <a:rPr lang="en-US" smtClean="0"/>
              <a:t>1/8/20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670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DAE926-7EF1-0B40-B57E-417D188A609C}" type="datetime1">
              <a:rPr lang="en-US" smtClean="0"/>
              <a:t>1/8/20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86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8D107B-B9C7-5B41-A168-55258AB95F52}" type="datetime1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621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92D36-EE82-3142-B011-9831FB5E702F}" type="datetime1">
              <a:rPr lang="en-US" smtClean="0"/>
              <a:t>1/8/20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21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4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1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EE08B4B-7256-494F-A90D-3891BD685F4A}" type="datetime1">
              <a:rPr lang="en-US" smtClean="0"/>
              <a:t>1/8/20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40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CEBA0-F4FB-0048-8F3D-BD218463FF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Fuel Fabrication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8DE25D-10FF-1D41-9E49-CCD029714F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 591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8EED92-2B94-B04B-ACF3-199640B4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1E82176-A547-F94B-AC51-D6E9C882CB8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888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0BB96-69DE-3F4E-9D65-9D797E35C6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/>
              <a:t>Heat Transport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D6A2E4-2975-F643-83C1-6DFD9AC5EF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F7E3C7-3292-E445-9AC2-0298F6987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1E82176-A547-F94B-AC51-D6E9C882CB88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36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4DD33-F7AF-7045-AD8C-B8CCE6A34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transport route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087AB-F63B-B844-A94C-D89AAB4A09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6015318" cy="396567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Heat is produced in the fuel, transports through the cladding and gap, and into the coolant</a:t>
            </a:r>
          </a:p>
          <a:p>
            <a:r>
              <a:rPr lang="en-US" dirty="0"/>
              <a:t>Important quantities include</a:t>
            </a:r>
          </a:p>
          <a:p>
            <a:pPr lvl="1"/>
            <a:r>
              <a:rPr lang="en-US" dirty="0"/>
              <a:t>Volumetric heat generation rate Q (W/cm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Fuel Centerline temperature T</a:t>
            </a:r>
            <a:r>
              <a:rPr lang="en-US" baseline="-25000" dirty="0"/>
              <a:t>0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Surface temperature of the fuel T</a:t>
            </a:r>
            <a:r>
              <a:rPr lang="en-US" baseline="-25000" dirty="0"/>
              <a:t>S</a:t>
            </a:r>
            <a:endParaRPr lang="en-US" dirty="0"/>
          </a:p>
          <a:p>
            <a:pPr lvl="1"/>
            <a:r>
              <a:rPr lang="en-US" dirty="0"/>
              <a:t>Inner cladding temperature T</a:t>
            </a:r>
            <a:r>
              <a:rPr lang="en-US" baseline="-25000" dirty="0"/>
              <a:t>CI</a:t>
            </a:r>
          </a:p>
          <a:p>
            <a:pPr lvl="1"/>
            <a:r>
              <a:rPr lang="en-US" dirty="0"/>
              <a:t>Outer cladding temperature T</a:t>
            </a:r>
            <a:r>
              <a:rPr lang="en-US" baseline="-25000" dirty="0"/>
              <a:t>CO</a:t>
            </a:r>
            <a:endParaRPr lang="en-US" dirty="0"/>
          </a:p>
          <a:p>
            <a:pPr lvl="1"/>
            <a:r>
              <a:rPr lang="en-US" dirty="0"/>
              <a:t>Coolant temperature </a:t>
            </a:r>
            <a:r>
              <a:rPr lang="en-US" dirty="0" err="1"/>
              <a:t>T</a:t>
            </a:r>
            <a:r>
              <a:rPr lang="en-US" baseline="-25000" dirty="0" err="1"/>
              <a:t>cool</a:t>
            </a:r>
            <a:endParaRPr lang="en-US" baseline="-25000" dirty="0"/>
          </a:p>
          <a:p>
            <a:pPr lvl="1"/>
            <a:r>
              <a:rPr lang="en-US" dirty="0"/>
              <a:t>Pellet radius </a:t>
            </a:r>
            <a:r>
              <a:rPr lang="en-US" dirty="0" err="1"/>
              <a:t>r</a:t>
            </a:r>
            <a:r>
              <a:rPr lang="en-US" baseline="-25000" dirty="0" err="1"/>
              <a:t>F</a:t>
            </a:r>
            <a:endParaRPr lang="en-US" baseline="-25000" dirty="0"/>
          </a:p>
          <a:p>
            <a:pPr lvl="1"/>
            <a:r>
              <a:rPr lang="en-US" dirty="0"/>
              <a:t>Gap thickness </a:t>
            </a:r>
            <a:r>
              <a:rPr lang="en-US" dirty="0" err="1"/>
              <a:t>t</a:t>
            </a:r>
            <a:r>
              <a:rPr lang="en-US" baseline="-25000" dirty="0" err="1"/>
              <a:t>G</a:t>
            </a:r>
            <a:endParaRPr lang="en-US" baseline="-25000" dirty="0"/>
          </a:p>
          <a:p>
            <a:pPr lvl="1"/>
            <a:r>
              <a:rPr lang="en-US" dirty="0"/>
              <a:t>Cladding thickness </a:t>
            </a:r>
            <a:r>
              <a:rPr lang="en-US" dirty="0" err="1"/>
              <a:t>t</a:t>
            </a:r>
            <a:r>
              <a:rPr lang="en-US" baseline="-25000" dirty="0" err="1"/>
              <a:t>c</a:t>
            </a:r>
            <a:endParaRPr lang="en-US" baseline="-25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DF3EE-5498-934F-9327-51B1FACD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5" name="Picture 7" descr="temp_3Dslice.png">
            <a:extLst>
              <a:ext uri="{FF2B5EF4-FFF2-40B4-BE49-F238E27FC236}">
                <a16:creationId xmlns:a16="http://schemas.microsoft.com/office/drawing/2014/main" id="{95792AAB-DBC8-464A-B15D-C9DE819A48F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91653" y="1639155"/>
            <a:ext cx="2270643" cy="4534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49001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8D9324-6A4B-2948-8DBD-CFB203E197C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4918" y="3944580"/>
            <a:ext cx="2503235" cy="2411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993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E22A1-0833-BB44-99FB-E9C766C83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can be transported in three 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EE436-F48D-344A-AC27-4C2E407267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737412" cy="3965670"/>
          </a:xfrm>
        </p:spPr>
        <p:txBody>
          <a:bodyPr/>
          <a:lstStyle/>
          <a:p>
            <a:r>
              <a:rPr lang="en-US" dirty="0"/>
              <a:t>Convection</a:t>
            </a:r>
          </a:p>
          <a:p>
            <a:pPr lvl="1"/>
            <a:r>
              <a:rPr lang="en-US" dirty="0"/>
              <a:t>Heat transfer through mass movement of liquid or gas</a:t>
            </a:r>
          </a:p>
          <a:p>
            <a:r>
              <a:rPr lang="en-US" dirty="0"/>
              <a:t>Radiation</a:t>
            </a:r>
          </a:p>
          <a:p>
            <a:pPr lvl="1"/>
            <a:r>
              <a:rPr lang="en-US" dirty="0"/>
              <a:t>Heat transfer by means of photons in electromagnetic waves </a:t>
            </a:r>
          </a:p>
          <a:p>
            <a:r>
              <a:rPr lang="en-US" dirty="0"/>
              <a:t>Conduction</a:t>
            </a:r>
          </a:p>
          <a:p>
            <a:pPr lvl="1"/>
            <a:r>
              <a:rPr lang="en-US" dirty="0"/>
              <a:t>Heat transfer by molecular or atomic motion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9BD5B8-1E75-1248-8C3F-5AD2461BE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F5813F-D374-7D4F-A1B4-00EF06F98E4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4202" y="2691787"/>
            <a:ext cx="4496867" cy="2754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029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24FC5-86E9-8144-8D3E-CBD2AFBED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transfer mode in fuel systems?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464D2-E960-4745-A369-5E164CC56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heat transported through the fuel?</a:t>
            </a:r>
          </a:p>
          <a:p>
            <a:pPr marL="457200" lvl="1" indent="0">
              <a:buNone/>
            </a:pPr>
            <a:r>
              <a:rPr lang="en-US" sz="2000" b="1" dirty="0"/>
              <a:t>Conduction</a:t>
            </a:r>
          </a:p>
          <a:p>
            <a:r>
              <a:rPr lang="en-US" dirty="0"/>
              <a:t>How is the heat transported through the gap?</a:t>
            </a:r>
          </a:p>
          <a:p>
            <a:pPr marL="457200" lvl="1" indent="0">
              <a:buNone/>
            </a:pPr>
            <a:r>
              <a:rPr lang="en-US" sz="2000" b="1" dirty="0"/>
              <a:t>Mostly conduction, some convection</a:t>
            </a:r>
          </a:p>
          <a:p>
            <a:r>
              <a:rPr lang="en-US" dirty="0"/>
              <a:t>How is heat transported through the cladding?</a:t>
            </a:r>
          </a:p>
          <a:p>
            <a:pPr marL="457200" lvl="1" indent="0">
              <a:buNone/>
            </a:pPr>
            <a:r>
              <a:rPr lang="en-US" sz="2000" b="1" dirty="0"/>
              <a:t>Conduction</a:t>
            </a:r>
          </a:p>
          <a:p>
            <a:r>
              <a:rPr lang="en-US" dirty="0"/>
              <a:t>How is heat transported to the coolant?</a:t>
            </a:r>
          </a:p>
          <a:p>
            <a:pPr marL="457200" lvl="1" indent="0">
              <a:buNone/>
            </a:pPr>
            <a:r>
              <a:rPr lang="en-US" sz="2000" b="1" dirty="0"/>
              <a:t>Convection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13351F-A2C6-CD46-8128-AE0774082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5" name="Picture 7" descr="temp_3Dslice.png">
            <a:extLst>
              <a:ext uri="{FF2B5EF4-FFF2-40B4-BE49-F238E27FC236}">
                <a16:creationId xmlns:a16="http://schemas.microsoft.com/office/drawing/2014/main" id="{6C40AE96-4F27-2349-9B96-402B0AB975C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582053" y="1968501"/>
            <a:ext cx="2270643" cy="4534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49001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8549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78FAE-465C-F54B-9558-708B8EEF9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conduction equation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5CA50-2546-354A-9B2A-09C0B27AA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746376" cy="396567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ρ</a:t>
            </a:r>
            <a:r>
              <a:rPr lang="en-US" dirty="0"/>
              <a:t> is the density, </a:t>
            </a:r>
            <a:r>
              <a:rPr lang="en-US" dirty="0" err="1"/>
              <a:t>c</a:t>
            </a:r>
            <a:r>
              <a:rPr lang="en-US" baseline="-25000" dirty="0" err="1"/>
              <a:t>p</a:t>
            </a:r>
            <a:r>
              <a:rPr lang="en-US" dirty="0"/>
              <a:t> is the specific heat, T is the temperature, t is the time, and k is the thermal conductivity</a:t>
            </a:r>
          </a:p>
          <a:p>
            <a:r>
              <a:rPr lang="en-US" dirty="0"/>
              <a:t>It is a partial differential equation in time and space</a:t>
            </a:r>
          </a:p>
          <a:p>
            <a:r>
              <a:rPr lang="en-US" dirty="0"/>
              <a:t>We are solving for the T as a function of space and time</a:t>
            </a:r>
          </a:p>
          <a:p>
            <a:pPr lvl="1"/>
            <a:r>
              <a:rPr lang="en-US" dirty="0"/>
              <a:t>T(</a:t>
            </a:r>
            <a:r>
              <a:rPr lang="en-US" b="1" dirty="0"/>
              <a:t>x</a:t>
            </a:r>
            <a:r>
              <a:rPr lang="en-US" dirty="0"/>
              <a:t>, t), where </a:t>
            </a:r>
            <a:r>
              <a:rPr lang="en-US" b="1" dirty="0"/>
              <a:t>x</a:t>
            </a:r>
            <a:r>
              <a:rPr lang="en-US" dirty="0"/>
              <a:t> is a vector defining the position in space</a:t>
            </a:r>
          </a:p>
          <a:p>
            <a:r>
              <a:rPr lang="en-US" dirty="0"/>
              <a:t>What do we need to know to solve this equation?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372470-0789-3641-AF41-0D3ECD58C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6" name="Picture 5" descr="latex-image-1.pdf">
            <a:extLst>
              <a:ext uri="{FF2B5EF4-FFF2-40B4-BE49-F238E27FC236}">
                <a16:creationId xmlns:a16="http://schemas.microsoft.com/office/drawing/2014/main" id="{1F870D11-1786-C64C-817B-D4B0604F53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32045" y="2302248"/>
            <a:ext cx="3109273" cy="763681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127E05E-A983-7F42-8574-97F732B97DB9}"/>
              </a:ext>
            </a:extLst>
          </p:cNvPr>
          <p:cNvSpPr/>
          <p:nvPr/>
        </p:nvSpPr>
        <p:spPr>
          <a:xfrm>
            <a:off x="7162799" y="3884495"/>
            <a:ext cx="4495927" cy="1823888"/>
          </a:xfrm>
          <a:prstGeom prst="roundRect">
            <a:avLst>
              <a:gd name="adj" fmla="val 8652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Arial"/>
              <a:buChar char="•"/>
            </a:pPr>
            <a:r>
              <a:rPr lang="en-US" dirty="0"/>
              <a:t>The geometry of our problem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The initial condition of 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The boundary conditions of 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Is each parameter is a function of T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If they aren’t a function of T, do they vary in space and time for some other reason?</a:t>
            </a:r>
          </a:p>
        </p:txBody>
      </p:sp>
    </p:spTree>
    <p:extLst>
      <p:ext uri="{BB962C8B-B14F-4D97-AF65-F5344CB8AC3E}">
        <p14:creationId xmlns:p14="http://schemas.microsoft.com/office/powerpoint/2010/main" val="2021680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86F00-EFE1-8143-AB6C-D400EDB52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our geometry for the 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54478-8DEA-8545-BCAB-D2D5B5144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2160495"/>
            <a:ext cx="4885764" cy="396567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Reactor geometry depends on reactor type</a:t>
            </a:r>
          </a:p>
          <a:p>
            <a:r>
              <a:rPr lang="en-US" dirty="0"/>
              <a:t>The ideal geometry of each fuel rod is axisymmetric, but in reality it is 3D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Fuel pellet defects cause 3D geometry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The stacked pellets may not be stacked perfectly, causing their center axis to not be aligned, also causing 3D geometry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04F902-2C0F-F540-AA2B-E8DAAE248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1168B61E-A52B-EE47-BBC9-8EFDE1160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88424" y="1801907"/>
            <a:ext cx="5319891" cy="3129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79ADDA-75EA-974A-B414-169F6CB5398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13812" y="4971080"/>
            <a:ext cx="1739242" cy="172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687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2DCB0-A02F-2643-8C8D-40346ED79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initial condition of 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D0AFA-07F3-D649-A637-696BE597CA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513294" cy="396567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initial condition of T is set by the state of the reactor directly before startup</a:t>
            </a:r>
          </a:p>
          <a:p>
            <a:r>
              <a:rPr lang="en-US" dirty="0"/>
              <a:t>What is the initial temperature profile of the fuel?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The initial temperature is uniform throughout the fuel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It is equal to the initial coolant temperature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T(</a:t>
            </a:r>
            <a:r>
              <a:rPr lang="en-US" b="1" dirty="0"/>
              <a:t>x</a:t>
            </a:r>
            <a:r>
              <a:rPr lang="en-US" dirty="0"/>
              <a:t>, 0) = </a:t>
            </a:r>
            <a:r>
              <a:rPr lang="en-US" dirty="0" err="1"/>
              <a:t>T</a:t>
            </a:r>
            <a:r>
              <a:rPr lang="en-US" baseline="-25000" dirty="0" err="1"/>
              <a:t>cool</a:t>
            </a:r>
            <a:r>
              <a:rPr lang="en-US" dirty="0"/>
              <a:t>(0)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780CF6-2632-DC4F-9AA2-B8A855482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BF2212-B3B5-554A-844C-98FBA3CD9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5587" y="2548364"/>
            <a:ext cx="5350201" cy="280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640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66137-DDA6-7247-9785-C2D585431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Boundary conditions?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CA4C3-0E99-D94E-8905-92CF9E056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029200" cy="3965670"/>
          </a:xfrm>
        </p:spPr>
        <p:txBody>
          <a:bodyPr/>
          <a:lstStyle/>
          <a:p>
            <a:r>
              <a:rPr lang="en-US" dirty="0"/>
              <a:t>The boundary conditions on T is set by the coolant flow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The temperature of the coolant </a:t>
            </a:r>
            <a:r>
              <a:rPr lang="en-US" dirty="0" err="1"/>
              <a:t>T</a:t>
            </a:r>
            <a:r>
              <a:rPr lang="en-US" baseline="-25000" dirty="0" err="1"/>
              <a:t>cool</a:t>
            </a:r>
            <a:r>
              <a:rPr lang="en-US" dirty="0"/>
              <a:t> is complicated</a:t>
            </a:r>
          </a:p>
          <a:p>
            <a:pPr lvl="1">
              <a:buFont typeface="Arial"/>
              <a:buChar char="•"/>
            </a:pPr>
            <a:r>
              <a:rPr lang="en-US" dirty="0"/>
              <a:t>It varies along the length of the fuel rod (axially)</a:t>
            </a:r>
          </a:p>
          <a:p>
            <a:pPr lvl="1">
              <a:buFont typeface="Arial"/>
              <a:buChar char="•"/>
            </a:pPr>
            <a:r>
              <a:rPr lang="en-US" dirty="0"/>
              <a:t>It various around the circumference of the fuel rod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1118A-DDDF-384F-925A-380D145B9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44E620-B137-104D-8017-6B3162BF7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68501"/>
            <a:ext cx="5246999" cy="407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418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89474-ACD5-8042-9086-AEEA10FBE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Fuel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44C3A-7794-164F-87D4-DB458485F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773271" cy="3965670"/>
          </a:xfrm>
        </p:spPr>
        <p:txBody>
          <a:bodyPr/>
          <a:lstStyle/>
          <a:p>
            <a:r>
              <a:rPr lang="en-US" dirty="0"/>
              <a:t>Density varies as a function of T (thermal expansion)</a:t>
            </a:r>
          </a:p>
          <a:p>
            <a:pPr lvl="1"/>
            <a:r>
              <a:rPr lang="en-US" dirty="0"/>
              <a:t>Also varies as a function of composition (thus as a function of burnup/time)</a:t>
            </a:r>
          </a:p>
          <a:p>
            <a:r>
              <a:rPr lang="en-US" dirty="0"/>
              <a:t>Thermal conductivity also varies with temperature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68B1CA-6372-024B-9D04-56A3D4D92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5" name="Picture 1">
            <a:extLst>
              <a:ext uri="{FF2B5EF4-FFF2-40B4-BE49-F238E27FC236}">
                <a16:creationId xmlns:a16="http://schemas.microsoft.com/office/drawing/2014/main" id="{945F54E1-A123-6941-9B8C-26D236B91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90329" y="1842996"/>
            <a:ext cx="2924930" cy="2388956"/>
          </a:xfrm>
          <a:prstGeom prst="rect">
            <a:avLst/>
          </a:prstGeom>
          <a:noFill/>
          <a:ln w="6350">
            <a:solidFill>
              <a:srgbClr val="D4AD6F"/>
            </a:solidFill>
            <a:miter lim="800000"/>
            <a:headEnd/>
            <a:tailEnd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1FC98C-688A-2344-B75E-0E414BE885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22777" y="4231952"/>
            <a:ext cx="3658880" cy="2363839"/>
          </a:xfrm>
          <a:prstGeom prst="rect">
            <a:avLst/>
          </a:prstGeom>
        </p:spPr>
      </p:pic>
      <p:pic>
        <p:nvPicPr>
          <p:cNvPr id="7" name="Picture 6" descr="latex-image-1.pdf">
            <a:extLst>
              <a:ext uri="{FF2B5EF4-FFF2-40B4-BE49-F238E27FC236}">
                <a16:creationId xmlns:a16="http://schemas.microsoft.com/office/drawing/2014/main" id="{21043D38-3E52-4147-9BB8-3470261791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1698" y="4924902"/>
            <a:ext cx="4849774" cy="48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212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73B5-8414-0A41-BE41-A4ED03EA4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Fabrication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4B2F1E-0B36-AA49-AC53-3DA9D394F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396" y="1968501"/>
            <a:ext cx="9643207" cy="396900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543E4F-A85F-F943-9F7C-0A70A937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876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471A6-F436-A643-82A4-DD5AD8C39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Powder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C0145-AE89-6143-982A-913C648D6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6096000" cy="396567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Uranium arrives at a fuel manufacturing plant in one of two forms, uranium hexafluoride (UF</a:t>
            </a:r>
            <a:r>
              <a:rPr lang="en-US" baseline="-25000" dirty="0"/>
              <a:t>6</a:t>
            </a:r>
            <a:r>
              <a:rPr lang="en-US" dirty="0"/>
              <a:t>) and it needs to be converted to uranium dioxide (UO</a:t>
            </a:r>
            <a:r>
              <a:rPr lang="en-US" baseline="-25000" dirty="0"/>
              <a:t>2</a:t>
            </a:r>
            <a:r>
              <a:rPr lang="en-US" dirty="0"/>
              <a:t>) prior to pellet fabrication</a:t>
            </a:r>
          </a:p>
          <a:p>
            <a:r>
              <a:rPr lang="en-US" dirty="0"/>
              <a:t>An example conversion process injects UF</a:t>
            </a:r>
            <a:r>
              <a:rPr lang="en-US" baseline="-25000" dirty="0"/>
              <a:t>6</a:t>
            </a:r>
            <a:r>
              <a:rPr lang="en-US" dirty="0"/>
              <a:t> into water to form a UO</a:t>
            </a:r>
            <a:r>
              <a:rPr lang="en-US" baseline="-25000" dirty="0"/>
              <a:t>2</a:t>
            </a:r>
            <a:r>
              <a:rPr lang="en-US" dirty="0"/>
              <a:t>F</a:t>
            </a:r>
            <a:r>
              <a:rPr lang="en-US" baseline="-25000" dirty="0"/>
              <a:t>2</a:t>
            </a:r>
            <a:r>
              <a:rPr lang="en-US" dirty="0"/>
              <a:t> particulate slurry, ammonia (NH3) is added to this mixture and the UO</a:t>
            </a:r>
            <a:r>
              <a:rPr lang="en-US" baseline="-25000" dirty="0"/>
              <a:t>2</a:t>
            </a:r>
            <a:r>
              <a:rPr lang="en-US" dirty="0"/>
              <a:t>F</a:t>
            </a:r>
            <a:r>
              <a:rPr lang="en-US" baseline="-25000" dirty="0"/>
              <a:t>2</a:t>
            </a:r>
            <a:r>
              <a:rPr lang="en-US" dirty="0"/>
              <a:t> reacts to produce ammonium </a:t>
            </a:r>
            <a:r>
              <a:rPr lang="en-US" dirty="0" err="1"/>
              <a:t>diuranate</a:t>
            </a:r>
            <a:r>
              <a:rPr lang="en-US" dirty="0"/>
              <a:t> (ADU, (NH</a:t>
            </a:r>
            <a:r>
              <a:rPr lang="en-US" baseline="-25000" dirty="0"/>
              <a:t>3</a:t>
            </a:r>
            <a:r>
              <a:rPr lang="en-US" dirty="0"/>
              <a:t>)2U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7</a:t>
            </a:r>
            <a:r>
              <a:rPr lang="en-US" dirty="0"/>
              <a:t>), after which the slurry is filtered, dried and heated in a reducing atmosphere to pure UO</a:t>
            </a:r>
            <a:r>
              <a:rPr lang="en-US" baseline="-25000" dirty="0"/>
              <a:t>2</a:t>
            </a:r>
          </a:p>
          <a:p>
            <a:pPr lvl="1"/>
            <a:r>
              <a:rPr lang="en-US" dirty="0"/>
              <a:t>A reducing atmosphere is one in which oxidation is prevented by removal of oxygen and other oxidizing gases, and which may contain actively reducing gases such as hydrogen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FA8C4B-D740-D041-A686-14741DEA3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118" y="2315882"/>
            <a:ext cx="4349003" cy="325830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6CDFF-BA5B-4A4D-B341-D912E74E3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369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C2A0-A06F-274D-92E3-F41E5D393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Powder/Pellet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93E00-BB98-824A-927A-7E280F044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 UO</a:t>
            </a:r>
            <a:r>
              <a:rPr lang="en-US" baseline="-25000" dirty="0"/>
              <a:t>2 </a:t>
            </a:r>
            <a:r>
              <a:rPr lang="en-US" dirty="0"/>
              <a:t>powder may need further processing or conditioning before it can be formed into pellets:</a:t>
            </a:r>
          </a:p>
          <a:p>
            <a:pPr lvl="1"/>
            <a:r>
              <a:rPr lang="en-US" dirty="0"/>
              <a:t>Homogenization: powders may need to be blended to ensure uniformity in terms of particle size distribution and specific surface area</a:t>
            </a:r>
          </a:p>
          <a:p>
            <a:pPr lvl="1"/>
            <a:r>
              <a:rPr lang="en-US" dirty="0"/>
              <a:t>Additives: U</a:t>
            </a:r>
            <a:r>
              <a:rPr lang="en-US" baseline="-25000" dirty="0"/>
              <a:t>3</a:t>
            </a:r>
            <a:r>
              <a:rPr lang="en-US" dirty="0"/>
              <a:t>O</a:t>
            </a:r>
            <a:r>
              <a:rPr lang="en-US" baseline="-25000" dirty="0"/>
              <a:t>8</a:t>
            </a:r>
            <a:r>
              <a:rPr lang="en-US" dirty="0"/>
              <a:t> may be added to ensure satisfactory microstructure and density for the pellets and other fuel ingredients, such as lubricants, burnable absorbers (e.g. gadolinium) and pore-formers may also need to be added</a:t>
            </a:r>
          </a:p>
          <a:p>
            <a:r>
              <a:rPr lang="en-US" dirty="0"/>
              <a:t>UO</a:t>
            </a:r>
            <a:r>
              <a:rPr lang="en-US" baseline="-25000" dirty="0"/>
              <a:t>2</a:t>
            </a:r>
            <a:r>
              <a:rPr lang="en-US" dirty="0"/>
              <a:t> powder is fed into dies and pressed biaxially into cylindrical pellet form using a load of several hundred </a:t>
            </a:r>
            <a:r>
              <a:rPr lang="en-US" dirty="0" err="1"/>
              <a:t>MPa</a:t>
            </a:r>
            <a:endParaRPr lang="en-US" dirty="0"/>
          </a:p>
          <a:p>
            <a:r>
              <a:rPr lang="en-US" dirty="0"/>
              <a:t>Pellets are then sintered in a heating furnace</a:t>
            </a:r>
          </a:p>
          <a:p>
            <a:pPr lvl="1"/>
            <a:r>
              <a:rPr lang="en-US" dirty="0"/>
              <a:t>Sintering is the process of compacting and forming a solid mass of material by heat or pressure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9D4E37-18E9-0A49-A8B4-2E6D49C24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78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5EE0E-AA0C-5040-9980-E9528C74A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Sintering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E1768-484F-F945-85F9-A17776DE5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4090185" cy="396567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During sintering, atoms in the materials diffuse across the boundaries of the particles, fusing the particles together and creating one solid piece</a:t>
            </a:r>
          </a:p>
          <a:p>
            <a:pPr defTabSz="803275">
              <a:tabLst>
                <a:tab pos="457200" algn="l"/>
                <a:tab pos="1597025" algn="l"/>
              </a:tabLst>
            </a:pPr>
            <a:r>
              <a:rPr lang="en-US" dirty="0"/>
              <a:t>The final fuel pellets are nearly fully dense with a uniform microstructure: grain size ~ 10 </a:t>
            </a:r>
            <a:r>
              <a:rPr lang="en-US" dirty="0" err="1"/>
              <a:t>μm</a:t>
            </a:r>
            <a:r>
              <a:rPr lang="en-US" dirty="0"/>
              <a:t>; pore size ~ 3 </a:t>
            </a:r>
            <a:r>
              <a:rPr lang="en-US" dirty="0" err="1"/>
              <a:t>μm</a:t>
            </a:r>
            <a:r>
              <a:rPr lang="en-US" dirty="0"/>
              <a:t>; density ~ 95 - 99% </a:t>
            </a:r>
          </a:p>
          <a:p>
            <a:pPr defTabSz="803275">
              <a:tabLst>
                <a:tab pos="457200" algn="l"/>
                <a:tab pos="1597025" algn="l"/>
              </a:tabLst>
            </a:pPr>
            <a:r>
              <a:rPr lang="en-US" dirty="0"/>
              <a:t>A single pellet in a typical reactor yields about the same amount of energy as one ton of coal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52B13-01D0-B04A-8B41-F6011F7B7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84A9B1-EFD1-6744-B01A-094E560C8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487" y="1785522"/>
            <a:ext cx="6884737" cy="18577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5DC6E5D-B282-2C40-8715-27A1DE727E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692" y="3851378"/>
            <a:ext cx="5209006" cy="268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124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7B95B-4242-D245-B8D2-BBC5E1825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Fuel strictly manufactured to be UO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F8867-135F-3841-89BA-48D8FBEE9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961529" cy="3965670"/>
          </a:xfrm>
        </p:spPr>
        <p:txBody>
          <a:bodyPr/>
          <a:lstStyle/>
          <a:p>
            <a:r>
              <a:rPr lang="en-US" sz="2000" dirty="0"/>
              <a:t>Fuel fabricated to be nearly stoichiometric; i.e., UO</a:t>
            </a:r>
            <a:r>
              <a:rPr lang="en-US" sz="2000" baseline="-25000" dirty="0"/>
              <a:t>2.00±</a:t>
            </a:r>
          </a:p>
          <a:p>
            <a:pPr lvl="1"/>
            <a:r>
              <a:rPr lang="en-US" sz="1800" dirty="0"/>
              <a:t>Structure stable to </a:t>
            </a:r>
            <a:r>
              <a:rPr lang="en-US" sz="1800" dirty="0" err="1"/>
              <a:t>T</a:t>
            </a:r>
            <a:r>
              <a:rPr lang="en-US" sz="1800" baseline="-25000" dirty="0" err="1"/>
              <a:t>melt</a:t>
            </a:r>
            <a:endParaRPr lang="en-US" sz="1800" baseline="-25000" dirty="0"/>
          </a:p>
          <a:p>
            <a:pPr lvl="1"/>
            <a:r>
              <a:rPr lang="en-US" sz="1800" dirty="0"/>
              <a:t>Maximum </a:t>
            </a:r>
            <a:r>
              <a:rPr lang="en-US" sz="1800" dirty="0" err="1"/>
              <a:t>T</a:t>
            </a:r>
            <a:r>
              <a:rPr lang="en-US" sz="1800" baseline="-25000" dirty="0" err="1"/>
              <a:t>melt</a:t>
            </a:r>
            <a:endParaRPr lang="en-US" sz="1800" baseline="-25000" dirty="0"/>
          </a:p>
          <a:p>
            <a:r>
              <a:rPr lang="en-US" sz="2000" dirty="0"/>
              <a:t>O/M ratio varies slightly during irradiation</a:t>
            </a:r>
          </a:p>
          <a:p>
            <a:r>
              <a:rPr lang="en-US" sz="2000" dirty="0"/>
              <a:t>Large deviations from stoichiometry relevant to </a:t>
            </a:r>
          </a:p>
          <a:p>
            <a:pPr lvl="1"/>
            <a:r>
              <a:rPr lang="en-US" sz="1800" dirty="0"/>
              <a:t>Fabrication</a:t>
            </a:r>
          </a:p>
          <a:p>
            <a:pPr lvl="1"/>
            <a:r>
              <a:rPr lang="en-US" sz="1800" dirty="0"/>
              <a:t>Defected fuel behavior </a:t>
            </a:r>
          </a:p>
          <a:p>
            <a:pPr lvl="1"/>
            <a:r>
              <a:rPr lang="en-US" sz="1800" dirty="0"/>
              <a:t>Reprocessing</a:t>
            </a:r>
          </a:p>
          <a:p>
            <a:pPr lvl="1"/>
            <a:r>
              <a:rPr lang="en-US" sz="1800" dirty="0"/>
              <a:t>Accident conditions during dry storage or shipment of used nuclear fuel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6884E-C84D-A643-A3C3-BA56F7D56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5" name="Picture 1" descr="Figure 3-2 Partial phase diagram of the uranium-oxygen system, NB_Vertical lines represent the UO2 and U4O9 compounds.png">
            <a:extLst>
              <a:ext uri="{FF2B5EF4-FFF2-40B4-BE49-F238E27FC236}">
                <a16:creationId xmlns:a16="http://schemas.microsoft.com/office/drawing/2014/main" id="{46AE35FC-BEC2-DB41-AD0D-2E19E66C1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83788" y="1991839"/>
            <a:ext cx="3700753" cy="4547074"/>
          </a:xfrm>
          <a:prstGeom prst="rect">
            <a:avLst/>
          </a:prstGeom>
          <a:noFill/>
          <a:ln w="6350">
            <a:solidFill>
              <a:srgbClr val="D4AD6F"/>
            </a:solidFill>
          </a:ln>
        </p:spPr>
      </p:pic>
    </p:spTree>
    <p:extLst>
      <p:ext uri="{BB962C8B-B14F-4D97-AF65-F5344CB8AC3E}">
        <p14:creationId xmlns:p14="http://schemas.microsoft.com/office/powerpoint/2010/main" val="130989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178FE-3B0C-B74A-A346-F59E67281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Rods and Assemblies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DC8D5-BC26-8D47-9204-3A8D6AC6F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100918" cy="396567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fuel pellets are assembled in fuel rods and then put together in fuel assemblies</a:t>
            </a:r>
          </a:p>
          <a:p>
            <a:r>
              <a:rPr lang="en-US" dirty="0"/>
              <a:t>Designs dictate that the pellet-filled rods have a precise physical arrangement in terms of their lattice pitch (spacing), and their relation to other features such as water (moderator) channels and control-rod channels</a:t>
            </a:r>
          </a:p>
          <a:p>
            <a:r>
              <a:rPr lang="en-US" dirty="0"/>
              <a:t>Physical structures for holding the fuel rods are therefore engineered with extremely tight tolerances and are largely constructed of steel and zirconium alloys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B7DE1D-3610-0346-A82D-3710AFAC7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CC8812-4963-6646-B519-0982CBC92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1505" y="2293286"/>
            <a:ext cx="4634753" cy="406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716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BEA7B-97A7-7148-9FB6-77B533D49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Fuel Fabrication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F554A-10F8-B040-BCBD-FF413ACEF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596128" cy="3965670"/>
          </a:xfrm>
        </p:spPr>
        <p:txBody>
          <a:bodyPr/>
          <a:lstStyle/>
          <a:p>
            <a:r>
              <a:rPr lang="en-US" dirty="0"/>
              <a:t>Uranium is mined and converted into fuel in a number of countries</a:t>
            </a:r>
          </a:p>
          <a:p>
            <a:r>
              <a:rPr lang="en-US" dirty="0"/>
              <a:t>USA, Russia, Kazakhstan and France are leaders</a:t>
            </a:r>
          </a:p>
          <a:p>
            <a:r>
              <a:rPr lang="en-US" dirty="0"/>
              <a:t>Is a growing need for HALEU</a:t>
            </a:r>
          </a:p>
          <a:p>
            <a:pPr lvl="1"/>
            <a:r>
              <a:rPr lang="en-US" dirty="0"/>
              <a:t>High assay low enriched uranium</a:t>
            </a:r>
          </a:p>
          <a:p>
            <a:pPr lvl="1"/>
            <a:r>
              <a:rPr lang="en-US" dirty="0"/>
              <a:t>Uranium with 19.7% enrichment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42373C-3002-D045-BBC2-766295ABE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6416" y="1978300"/>
            <a:ext cx="5491586" cy="472410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80D0FF-2868-8144-A742-FDF458735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703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FD3B9-CB65-D648-9D38-735663FD3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Fuel Fabrication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FC6C1-61C4-004C-9070-2496CBD86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10972800" cy="191204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Mining -&gt; Processing -&gt; Conversion -&gt; Enrichment -&gt; Powder -&gt; Compaction/Sintering -&gt; Rod/Assembly</a:t>
            </a:r>
          </a:p>
          <a:p>
            <a:r>
              <a:rPr lang="en-US" dirty="0"/>
              <a:t>U</a:t>
            </a:r>
            <a:r>
              <a:rPr lang="en-US" baseline="-25000" dirty="0"/>
              <a:t>3</a:t>
            </a:r>
            <a:r>
              <a:rPr lang="en-US" dirty="0"/>
              <a:t>O</a:t>
            </a:r>
            <a:r>
              <a:rPr lang="en-US" baseline="-25000" dirty="0"/>
              <a:t>8</a:t>
            </a:r>
            <a:r>
              <a:rPr lang="en-US" dirty="0"/>
              <a:t> must be converted to UF</a:t>
            </a:r>
            <a:r>
              <a:rPr lang="en-US" baseline="-25000" dirty="0"/>
              <a:t>6</a:t>
            </a:r>
            <a:r>
              <a:rPr lang="en-US" dirty="0"/>
              <a:t> for enrichment, which is then converted to UO</a:t>
            </a:r>
            <a:r>
              <a:rPr lang="en-US" baseline="-25000" dirty="0"/>
              <a:t>2</a:t>
            </a:r>
            <a:r>
              <a:rPr lang="en-US" dirty="0"/>
              <a:t> powder for pellet manufacture</a:t>
            </a:r>
          </a:p>
          <a:p>
            <a:r>
              <a:rPr lang="en-US" dirty="0"/>
              <a:t>For different fuel types, enriched UF</a:t>
            </a:r>
            <a:r>
              <a:rPr lang="en-US" baseline="-25000" dirty="0"/>
              <a:t>6</a:t>
            </a:r>
            <a:r>
              <a:rPr lang="en-US" dirty="0"/>
              <a:t> follows a different path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91B7A-A36F-E941-8437-B917F3250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8679C4-1A49-C94F-B894-060F776BA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6963" y="4252317"/>
            <a:ext cx="5718073" cy="235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026605"/>
      </p:ext>
    </p:extLst>
  </p:cSld>
  <p:clrMapOvr>
    <a:masterClrMapping/>
  </p:clrMapOvr>
</p:sld>
</file>

<file path=ppt/theme/theme1.xml><?xml version="1.0" encoding="utf-8"?>
<a:theme xmlns:a="http://schemas.openxmlformats.org/drawingml/2006/main" name="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1051</Words>
  <Application>Microsoft Macintosh PowerPoint</Application>
  <PresentationFormat>Widescreen</PresentationFormat>
  <Paragraphs>120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ＭＳ Ｐゴシック</vt:lpstr>
      <vt:lpstr>Arial</vt:lpstr>
      <vt:lpstr>Calibri</vt:lpstr>
      <vt:lpstr>NCStateU-horizontal-left-logo</vt:lpstr>
      <vt:lpstr>Fuel Fabrication</vt:lpstr>
      <vt:lpstr>Fabrication Process</vt:lpstr>
      <vt:lpstr>Powder Processing</vt:lpstr>
      <vt:lpstr>Powder/Pellet Processing</vt:lpstr>
      <vt:lpstr>Sintering Process</vt:lpstr>
      <vt:lpstr>Fuel strictly manufactured to be UO2</vt:lpstr>
      <vt:lpstr>Rods and Assemblies</vt:lpstr>
      <vt:lpstr>Global Fuel Fabrication</vt:lpstr>
      <vt:lpstr>Fuel Fabrication Summary</vt:lpstr>
      <vt:lpstr>Heat Transport</vt:lpstr>
      <vt:lpstr>Heat transport route</vt:lpstr>
      <vt:lpstr>Heat can be transported in three ways</vt:lpstr>
      <vt:lpstr>Heat transfer mode in fuel systems?</vt:lpstr>
      <vt:lpstr>Heat conduction equation</vt:lpstr>
      <vt:lpstr>What is our geometry for the problem?</vt:lpstr>
      <vt:lpstr>The initial condition of T</vt:lpstr>
      <vt:lpstr>Boundary conditions?</vt:lpstr>
      <vt:lpstr>Fuel properties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Fabrication</dc:title>
  <dc:creator>Benjamin Beeler</dc:creator>
  <cp:lastModifiedBy>Benjamin Beeler</cp:lastModifiedBy>
  <cp:revision>10</cp:revision>
  <dcterms:created xsi:type="dcterms:W3CDTF">2020-01-08T19:48:34Z</dcterms:created>
  <dcterms:modified xsi:type="dcterms:W3CDTF">2020-01-08T21:06:08Z</dcterms:modified>
</cp:coreProperties>
</file>

<file path=docProps/thumbnail.jpeg>
</file>